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9" r:id="rId4"/>
  </p:sldIdLst>
  <p:sldSz cx="6858000" cy="9144000" type="screen4x3"/>
  <p:notesSz cx="9144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451315-583A-1531-657F-DD23191B1D73}" v="30" dt="2026-06-19T11:52:51.620"/>
    <p1510:client id="{B12FB146-3D10-DC20-EC2A-242C9AB81817}" v="11" dt="2026-06-21T08:02:00.3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75" d="100"/>
          <a:sy n="75" d="100"/>
        </p:scale>
        <p:origin x="-3432" y="-45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3584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32918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6858000" cy="3291840"/>
          </a:xfrm>
          <a:prstGeom prst="rect">
            <a:avLst/>
          </a:prstGeom>
          <a:solidFill>
            <a:srgbClr val="0D1E35">
              <a:alpha val="70000"/>
            </a:srgbClr>
          </a:solidFill>
          <a:ln w="12700">
            <a:solidFill>
              <a:srgbClr val="0D1E35"/>
            </a:solidFill>
            <a:prstDash val="solid"/>
          </a:ln>
        </p:spPr>
        <p:txBody>
          <a:bodyPr/>
          <a:lstStyle/>
          <a:p>
            <a:endParaRPr lang="ca-ES" noProof="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" y="116840"/>
            <a:ext cx="3840480" cy="841248"/>
          </a:xfrm>
          <a:prstGeom prst="rect">
            <a:avLst/>
          </a:prstGeom>
        </p:spPr>
      </p:pic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rcRect t="10512" b="11275"/>
          <a:stretch>
            <a:fillRect/>
          </a:stretch>
        </p:blipFill>
        <p:spPr>
          <a:xfrm>
            <a:off x="-1" y="1077194"/>
            <a:ext cx="6858001" cy="2663952"/>
          </a:xfrm>
          <a:prstGeom prst="rect">
            <a:avLst/>
          </a:prstGeom>
        </p:spPr>
      </p:pic>
      <p:sp>
        <p:nvSpPr>
          <p:cNvPr id="9" name="Shape 4"/>
          <p:cNvSpPr/>
          <p:nvPr/>
        </p:nvSpPr>
        <p:spPr>
          <a:xfrm>
            <a:off x="0" y="3749040"/>
            <a:ext cx="6858000" cy="539496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ca-ES" noProof="0" dirty="0"/>
          </a:p>
        </p:txBody>
      </p:sp>
      <p:sp>
        <p:nvSpPr>
          <p:cNvPr id="10" name="Shape 5"/>
          <p:cNvSpPr/>
          <p:nvPr/>
        </p:nvSpPr>
        <p:spPr>
          <a:xfrm>
            <a:off x="0" y="3749040"/>
            <a:ext cx="6858000" cy="73152"/>
          </a:xfrm>
          <a:prstGeom prst="rect">
            <a:avLst/>
          </a:prstGeom>
          <a:solidFill>
            <a:srgbClr val="85DE76"/>
          </a:solidFill>
          <a:ln w="12700">
            <a:solidFill>
              <a:srgbClr val="85DE76"/>
            </a:solidFill>
            <a:prstDash val="solid"/>
          </a:ln>
        </p:spPr>
        <p:txBody>
          <a:bodyPr/>
          <a:lstStyle/>
          <a:p>
            <a:endParaRPr lang="ca-ES" noProof="0" dirty="0"/>
          </a:p>
        </p:txBody>
      </p:sp>
      <p:sp>
        <p:nvSpPr>
          <p:cNvPr id="11" name="Text 6"/>
          <p:cNvSpPr/>
          <p:nvPr/>
        </p:nvSpPr>
        <p:spPr>
          <a:xfrm>
            <a:off x="365760" y="3990454"/>
            <a:ext cx="6126480" cy="14319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ca-ES" sz="2600" b="1" noProof="0" dirty="0">
                <a:solidFill>
                  <a:srgbClr val="1A2E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II JORNADA DE</a:t>
            </a:r>
            <a:endParaRPr lang="ca-ES" sz="2600" noProof="0" dirty="0"/>
          </a:p>
          <a:p>
            <a:pPr marL="0" indent="0" algn="l">
              <a:buNone/>
            </a:pPr>
            <a:r>
              <a:rPr lang="ca-ES" sz="2600" b="1" noProof="0" dirty="0">
                <a:solidFill>
                  <a:srgbClr val="1A2E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PSICOLOGIA CLÍNICA</a:t>
            </a:r>
            <a:endParaRPr lang="ca-ES" sz="2600" noProof="0" dirty="0"/>
          </a:p>
          <a:p>
            <a:pPr marL="0" indent="0" algn="l">
              <a:buNone/>
            </a:pPr>
            <a:r>
              <a:rPr lang="ca-ES" sz="2600" b="1" noProof="0" dirty="0">
                <a:solidFill>
                  <a:srgbClr val="1A2E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DE LA SALUT</a:t>
            </a:r>
            <a:endParaRPr lang="ca-ES" sz="2600" noProof="0" dirty="0"/>
          </a:p>
        </p:txBody>
      </p:sp>
      <p:sp>
        <p:nvSpPr>
          <p:cNvPr id="12" name="Text 7"/>
          <p:cNvSpPr/>
          <p:nvPr/>
        </p:nvSpPr>
        <p:spPr>
          <a:xfrm>
            <a:off x="316863" y="5419693"/>
            <a:ext cx="5397714" cy="6262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ca-ES" i="1" noProof="0" dirty="0">
                <a:solidFill>
                  <a:srgbClr val="3D8EAA"/>
                </a:solidFill>
                <a:latin typeface="Calibri"/>
                <a:ea typeface="Calibri"/>
                <a:cs typeface="Calibri"/>
              </a:rPr>
              <a:t>De la complexitat clínica a l’evidència: </a:t>
            </a:r>
          </a:p>
          <a:p>
            <a:r>
              <a:rPr lang="ca-ES" i="1" noProof="0" dirty="0">
                <a:solidFill>
                  <a:srgbClr val="3D8EAA"/>
                </a:solidFill>
                <a:latin typeface="Calibri"/>
                <a:ea typeface="Calibri"/>
                <a:cs typeface="Calibri"/>
              </a:rPr>
              <a:t>noves perspectives en psicologia clínica de la salut</a:t>
            </a:r>
          </a:p>
        </p:txBody>
      </p:sp>
      <p:sp>
        <p:nvSpPr>
          <p:cNvPr id="13" name="Shape 8"/>
          <p:cNvSpPr/>
          <p:nvPr/>
        </p:nvSpPr>
        <p:spPr>
          <a:xfrm>
            <a:off x="365760" y="6053328"/>
            <a:ext cx="6126480" cy="22860"/>
          </a:xfrm>
          <a:prstGeom prst="rect">
            <a:avLst/>
          </a:prstGeom>
          <a:solidFill>
            <a:srgbClr val="D5DDE8"/>
          </a:solidFill>
          <a:ln w="12700">
            <a:solidFill>
              <a:srgbClr val="D5DDE8"/>
            </a:solidFill>
            <a:prstDash val="solid"/>
          </a:ln>
        </p:spPr>
        <p:txBody>
          <a:bodyPr/>
          <a:lstStyle/>
          <a:p>
            <a:endParaRPr lang="ca-ES" noProof="0" dirty="0"/>
          </a:p>
        </p:txBody>
      </p:sp>
      <p:sp>
        <p:nvSpPr>
          <p:cNvPr id="14" name="Text 9"/>
          <p:cNvSpPr/>
          <p:nvPr/>
        </p:nvSpPr>
        <p:spPr>
          <a:xfrm>
            <a:off x="365760" y="6172200"/>
            <a:ext cx="6126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ca-ES" sz="1100" b="1" noProof="0" dirty="0">
                <a:solidFill>
                  <a:srgbClr val="1A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📅  </a:t>
            </a:r>
            <a:r>
              <a:rPr lang="ca-ES" sz="1200" b="1" noProof="0" dirty="0">
                <a:solidFill>
                  <a:srgbClr val="1A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18 de setembre de 2026</a:t>
            </a:r>
            <a:endParaRPr lang="ca-ES" sz="1200" noProof="0" dirty="0"/>
          </a:p>
        </p:txBody>
      </p:sp>
      <p:sp>
        <p:nvSpPr>
          <p:cNvPr id="15" name="Text 10"/>
          <p:cNvSpPr/>
          <p:nvPr/>
        </p:nvSpPr>
        <p:spPr>
          <a:xfrm>
            <a:off x="365760" y="6510528"/>
            <a:ext cx="6126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ca-ES" sz="1200" noProof="0" dirty="0">
                <a:solidFill>
                  <a:srgbClr val="446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📍  Sala Farreras Valentí · Escala 9, Planta 3</a:t>
            </a:r>
            <a:endParaRPr lang="ca-ES" sz="1200" noProof="0" dirty="0"/>
          </a:p>
          <a:p>
            <a:pPr marL="0" indent="0" algn="l">
              <a:buNone/>
            </a:pPr>
            <a:r>
              <a:rPr lang="ca-ES" sz="1200" noProof="0" dirty="0">
                <a:solidFill>
                  <a:srgbClr val="446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 Hospital Clínic Barcelona</a:t>
            </a:r>
            <a:endParaRPr lang="ca-ES" sz="1200" noProof="0" dirty="0"/>
          </a:p>
        </p:txBody>
      </p:sp>
      <p:sp>
        <p:nvSpPr>
          <p:cNvPr id="16" name="Shape 11"/>
          <p:cNvSpPr/>
          <p:nvPr/>
        </p:nvSpPr>
        <p:spPr>
          <a:xfrm>
            <a:off x="365760" y="7150608"/>
            <a:ext cx="6126480" cy="22860"/>
          </a:xfrm>
          <a:prstGeom prst="rect">
            <a:avLst/>
          </a:prstGeom>
          <a:solidFill>
            <a:srgbClr val="D5DDE8"/>
          </a:solidFill>
          <a:ln w="12700">
            <a:solidFill>
              <a:srgbClr val="D5DDE8"/>
            </a:solidFill>
            <a:prstDash val="solid"/>
          </a:ln>
        </p:spPr>
        <p:txBody>
          <a:bodyPr/>
          <a:lstStyle/>
          <a:p>
            <a:endParaRPr lang="ca-ES" noProof="0" dirty="0"/>
          </a:p>
        </p:txBody>
      </p:sp>
      <p:sp>
        <p:nvSpPr>
          <p:cNvPr id="17" name="Text 12"/>
          <p:cNvSpPr/>
          <p:nvPr/>
        </p:nvSpPr>
        <p:spPr>
          <a:xfrm>
            <a:off x="365760" y="7278624"/>
            <a:ext cx="6126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ca-ES" sz="1200" b="1" kern="0" spc="150" noProof="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ORGANITZAT PER:</a:t>
            </a:r>
            <a:endParaRPr lang="ca-ES" sz="1200" noProof="0" dirty="0"/>
          </a:p>
        </p:txBody>
      </p:sp>
      <p:sp>
        <p:nvSpPr>
          <p:cNvPr id="18" name="Text 13"/>
          <p:cNvSpPr/>
          <p:nvPr/>
        </p:nvSpPr>
        <p:spPr>
          <a:xfrm>
            <a:off x="365760" y="7498080"/>
            <a:ext cx="45720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ca-ES" sz="1200" noProof="0" dirty="0">
                <a:solidFill>
                  <a:srgbClr val="1A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Secció de Psicologia Clínica de la Salut</a:t>
            </a:r>
            <a:endParaRPr lang="ca-ES" sz="1200" noProof="0" dirty="0"/>
          </a:p>
          <a:p>
            <a:pPr marL="0" indent="0" algn="l">
              <a:buNone/>
            </a:pPr>
            <a:r>
              <a:rPr lang="ca-ES" sz="1200" noProof="0" dirty="0">
                <a:solidFill>
                  <a:srgbClr val="1A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Psiquiatria i Psicologia · Institut Clínic de Neurociències</a:t>
            </a:r>
            <a:endParaRPr lang="ca-ES" sz="1200" noProof="0" dirty="0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3440" y="7452360"/>
            <a:ext cx="1874520" cy="347472"/>
          </a:xfrm>
          <a:prstGeom prst="rect">
            <a:avLst/>
          </a:prstGeom>
        </p:spPr>
      </p:pic>
      <p:sp>
        <p:nvSpPr>
          <p:cNvPr id="20" name="Shape 14"/>
          <p:cNvSpPr/>
          <p:nvPr/>
        </p:nvSpPr>
        <p:spPr>
          <a:xfrm>
            <a:off x="-1" y="8522209"/>
            <a:ext cx="6858000" cy="621792"/>
          </a:xfrm>
          <a:prstGeom prst="rect">
            <a:avLst/>
          </a:prstGeom>
          <a:solidFill>
            <a:srgbClr val="365272"/>
          </a:solidFill>
          <a:ln w="12700">
            <a:solidFill>
              <a:srgbClr val="365272"/>
            </a:solidFill>
            <a:prstDash val="solid"/>
          </a:ln>
        </p:spPr>
        <p:txBody>
          <a:bodyPr/>
          <a:lstStyle/>
          <a:p>
            <a:endParaRPr lang="ca-ES" noProof="0" dirty="0"/>
          </a:p>
        </p:txBody>
      </p:sp>
      <p:sp>
        <p:nvSpPr>
          <p:cNvPr id="21" name="Text 15"/>
          <p:cNvSpPr/>
          <p:nvPr/>
        </p:nvSpPr>
        <p:spPr>
          <a:xfrm>
            <a:off x="365760" y="8654288"/>
            <a:ext cx="602641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ca-ES" b="1" noProof="0" dirty="0"/>
              <a:t> </a:t>
            </a:r>
            <a:r>
              <a:rPr lang="ca-ES" sz="1200" b="1" noProof="0" dirty="0">
                <a:solidFill>
                  <a:srgbClr val="85DE7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SOL·LICITADA ACREDITACIÓ PEL CONSELL CATALÀ DE FORMACIÓ CONTINUADA DE LES PROFESSIONS SANITÀRIES</a:t>
            </a:r>
            <a:r>
              <a:rPr lang="ca-ES" noProof="0" dirty="0"/>
              <a:t>​​</a:t>
            </a:r>
            <a:endParaRPr lang="ca-ES" sz="1200" noProof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10058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6858000" cy="1005840"/>
          </a:xfrm>
          <a:prstGeom prst="rect">
            <a:avLst/>
          </a:prstGeom>
          <a:solidFill>
            <a:srgbClr val="0D1E35">
              <a:alpha val="65000"/>
            </a:srgbClr>
          </a:solidFill>
          <a:ln w="12700">
            <a:solidFill>
              <a:srgbClr val="0D1E35"/>
            </a:solidFill>
            <a:prstDash val="solid"/>
          </a:ln>
        </p:spPr>
        <p:txBody>
          <a:bodyPr/>
          <a:lstStyle/>
          <a:p>
            <a:endParaRPr lang="es-ES" dirty="0"/>
          </a:p>
        </p:txBody>
      </p:sp>
      <p:sp>
        <p:nvSpPr>
          <p:cNvPr id="4" name="Text 1"/>
          <p:cNvSpPr/>
          <p:nvPr/>
        </p:nvSpPr>
        <p:spPr>
          <a:xfrm>
            <a:off x="320040" y="0"/>
            <a:ext cx="41148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PROGRAMA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212080" y="164592"/>
            <a:ext cx="658368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20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126" y="109728"/>
            <a:ext cx="3474720" cy="777240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0" y="8942832"/>
            <a:ext cx="6858000" cy="201168"/>
          </a:xfrm>
          <a:prstGeom prst="rect">
            <a:avLst/>
          </a:prstGeom>
          <a:solidFill>
            <a:srgbClr val="365272"/>
          </a:solidFill>
          <a:ln w="12700">
            <a:solidFill>
              <a:srgbClr val="365272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9" name="Shape 5"/>
          <p:cNvSpPr/>
          <p:nvPr/>
        </p:nvSpPr>
        <p:spPr>
          <a:xfrm>
            <a:off x="274320" y="1097280"/>
            <a:ext cx="6309360" cy="438912"/>
          </a:xfrm>
          <a:prstGeom prst="roundRect">
            <a:avLst>
              <a:gd name="adj" fmla="val 14583"/>
            </a:avLst>
          </a:prstGeom>
          <a:solidFill>
            <a:srgbClr val="EEF3F9"/>
          </a:solidFill>
          <a:ln w="9525">
            <a:solidFill>
              <a:srgbClr val="D5DDE8"/>
            </a:solidFill>
            <a:prstDash val="solid"/>
          </a:ln>
          <a:effectLst>
            <a:outerShdw blurRad="38100" dist="127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ca-ES" noProof="0" dirty="0"/>
          </a:p>
        </p:txBody>
      </p:sp>
      <p:sp>
        <p:nvSpPr>
          <p:cNvPr id="10" name="Shape 6"/>
          <p:cNvSpPr/>
          <p:nvPr/>
        </p:nvSpPr>
        <p:spPr>
          <a:xfrm>
            <a:off x="365760" y="1179576"/>
            <a:ext cx="1024128" cy="256032"/>
          </a:xfrm>
          <a:prstGeom prst="roundRect">
            <a:avLst>
              <a:gd name="adj" fmla="val 17857"/>
            </a:avLst>
          </a:prstGeom>
          <a:solidFill>
            <a:srgbClr val="1B6EA8"/>
          </a:solidFill>
          <a:ln w="12700">
            <a:solidFill>
              <a:srgbClr val="1B6EA8"/>
            </a:solidFill>
            <a:prstDash val="solid"/>
          </a:ln>
        </p:spPr>
        <p:txBody>
          <a:bodyPr/>
          <a:lstStyle/>
          <a:p>
            <a:pPr algn="ctr"/>
            <a:endParaRPr lang="ca-ES" sz="800" b="1" noProof="0" dirty="0">
              <a:solidFill>
                <a:srgbClr val="FFFFFF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365760" y="1179576"/>
            <a:ext cx="102412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ca-ES" sz="110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8:45 – 9:00</a:t>
            </a:r>
            <a:endParaRPr lang="ca-ES" sz="1100" noProof="0" dirty="0"/>
          </a:p>
        </p:txBody>
      </p:sp>
      <p:sp>
        <p:nvSpPr>
          <p:cNvPr id="12" name="Text 8"/>
          <p:cNvSpPr/>
          <p:nvPr/>
        </p:nvSpPr>
        <p:spPr>
          <a:xfrm>
            <a:off x="1481328" y="1161288"/>
            <a:ext cx="4937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ca-ES" sz="1200" b="1" noProof="0" dirty="0">
                <a:solidFill>
                  <a:srgbClr val="1A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ACREDITACIÓ DELS ASSISTENTS</a:t>
            </a:r>
            <a:endParaRPr lang="ca-ES" sz="1200" noProof="0" dirty="0"/>
          </a:p>
        </p:txBody>
      </p:sp>
      <p:sp>
        <p:nvSpPr>
          <p:cNvPr id="13" name="Shape 9"/>
          <p:cNvSpPr/>
          <p:nvPr/>
        </p:nvSpPr>
        <p:spPr>
          <a:xfrm>
            <a:off x="274320" y="1618487"/>
            <a:ext cx="6309360" cy="1007096"/>
          </a:xfrm>
          <a:prstGeom prst="roundRect">
            <a:avLst>
              <a:gd name="adj" fmla="val 8537"/>
            </a:avLst>
          </a:prstGeom>
          <a:solidFill>
            <a:srgbClr val="F7FAFF"/>
          </a:solidFill>
          <a:ln w="9525">
            <a:solidFill>
              <a:srgbClr val="D5DDE8"/>
            </a:solidFill>
            <a:prstDash val="solid"/>
          </a:ln>
          <a:effectLst>
            <a:outerShdw blurRad="38100" dist="127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ca-ES" noProof="0" dirty="0"/>
          </a:p>
        </p:txBody>
      </p:sp>
      <p:sp>
        <p:nvSpPr>
          <p:cNvPr id="14" name="Shape 10"/>
          <p:cNvSpPr/>
          <p:nvPr/>
        </p:nvSpPr>
        <p:spPr>
          <a:xfrm>
            <a:off x="365760" y="1700784"/>
            <a:ext cx="1024128" cy="256032"/>
          </a:xfrm>
          <a:prstGeom prst="roundRect">
            <a:avLst>
              <a:gd name="adj" fmla="val 17857"/>
            </a:avLst>
          </a:prstGeom>
          <a:solidFill>
            <a:srgbClr val="365272"/>
          </a:solidFill>
          <a:ln w="12700">
            <a:solidFill>
              <a:srgbClr val="365272"/>
            </a:solidFill>
            <a:prstDash val="solid"/>
          </a:ln>
        </p:spPr>
        <p:txBody>
          <a:bodyPr/>
          <a:lstStyle/>
          <a:p>
            <a:endParaRPr lang="ca-ES" noProof="0" dirty="0"/>
          </a:p>
        </p:txBody>
      </p:sp>
      <p:sp>
        <p:nvSpPr>
          <p:cNvPr id="15" name="Text 11"/>
          <p:cNvSpPr/>
          <p:nvPr/>
        </p:nvSpPr>
        <p:spPr>
          <a:xfrm>
            <a:off x="365760" y="1700784"/>
            <a:ext cx="1024128" cy="256032"/>
          </a:xfrm>
          <a:prstGeom prst="rect">
            <a:avLst/>
          </a:prstGeom>
          <a:solidFill>
            <a:srgbClr val="1B6EA8"/>
          </a:solidFill>
          <a:ln w="12700">
            <a:solidFill>
              <a:srgbClr val="1B6EA8"/>
            </a:solidFill>
            <a:prstDash val="solid"/>
          </a:ln>
        </p:spPr>
        <p:txBody>
          <a:bodyPr/>
          <a:lstStyle/>
          <a:p>
            <a:pPr algn="ctr"/>
            <a:r>
              <a:rPr lang="ca-ES" sz="110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9:00 – 9:15</a:t>
            </a:r>
          </a:p>
        </p:txBody>
      </p:sp>
      <p:sp>
        <p:nvSpPr>
          <p:cNvPr id="16" name="Text 12"/>
          <p:cNvSpPr/>
          <p:nvPr/>
        </p:nvSpPr>
        <p:spPr>
          <a:xfrm>
            <a:off x="1481328" y="1682496"/>
            <a:ext cx="4937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ca-ES" sz="1200" b="1" noProof="0" dirty="0">
                <a:solidFill>
                  <a:srgbClr val="1A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ACTE D'INAUGURACIÓ</a:t>
            </a:r>
            <a:endParaRPr lang="ca-ES" sz="1200" noProof="0" dirty="0"/>
          </a:p>
        </p:txBody>
      </p:sp>
      <p:sp>
        <p:nvSpPr>
          <p:cNvPr id="17" name="Text 13"/>
          <p:cNvSpPr/>
          <p:nvPr/>
        </p:nvSpPr>
        <p:spPr>
          <a:xfrm>
            <a:off x="1481328" y="1965960"/>
            <a:ext cx="4939115" cy="5958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50"/>
              </a:spcAft>
              <a:buNone/>
            </a:pPr>
            <a:r>
              <a:rPr lang="ca-ES" sz="1100" noProof="0" dirty="0">
                <a:solidFill>
                  <a:srgbClr val="446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Dr. Josep </a:t>
            </a:r>
            <a:r>
              <a:rPr lang="ca-ES" sz="1100" noProof="0" dirty="0" err="1">
                <a:solidFill>
                  <a:srgbClr val="446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Tristany</a:t>
            </a:r>
            <a:r>
              <a:rPr lang="ca-ES" sz="1100" noProof="0" dirty="0">
                <a:solidFill>
                  <a:srgbClr val="446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(Dir. del Pla Director de Salut Mental i Addiccions del </a:t>
            </a:r>
            <a:r>
              <a:rPr lang="ca-ES" sz="1100" noProof="0" dirty="0" err="1">
                <a:solidFill>
                  <a:srgbClr val="446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Dep</a:t>
            </a:r>
            <a:r>
              <a:rPr lang="ca-ES" sz="1100" noProof="0" dirty="0">
                <a:solidFill>
                  <a:srgbClr val="446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de Salut)</a:t>
            </a:r>
          </a:p>
          <a:p>
            <a:pPr marL="0" indent="0" algn="l">
              <a:spcAft>
                <a:spcPts val="250"/>
              </a:spcAft>
              <a:buNone/>
            </a:pPr>
            <a:r>
              <a:rPr lang="ca-ES" sz="1100" noProof="0" dirty="0">
                <a:solidFill>
                  <a:srgbClr val="446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Dr. Faust Feu (Direcció de Qualitat i Seguretat Clínica de l'Hospital Clínic Barcelona)</a:t>
            </a:r>
          </a:p>
          <a:p>
            <a:pPr marL="0" indent="0" algn="l">
              <a:spcAft>
                <a:spcPts val="250"/>
              </a:spcAft>
              <a:buNone/>
            </a:pPr>
            <a:r>
              <a:rPr lang="ca-ES" sz="1100" noProof="0" dirty="0">
                <a:solidFill>
                  <a:srgbClr val="446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Dr. Xavier Torres (Cap de Secció de Psicologia Clínica de la Salut)</a:t>
            </a:r>
          </a:p>
          <a:p>
            <a:pPr marL="0" indent="0" algn="l">
              <a:spcAft>
                <a:spcPts val="250"/>
              </a:spcAft>
              <a:buNone/>
            </a:pPr>
            <a:endParaRPr lang="ca-ES" sz="1100" noProof="0" dirty="0"/>
          </a:p>
          <a:p>
            <a:pPr marL="0" indent="0" algn="l">
              <a:spcAft>
                <a:spcPts val="250"/>
              </a:spcAft>
              <a:buNone/>
            </a:pPr>
            <a:endParaRPr lang="ca-ES" sz="750" noProof="0" dirty="0"/>
          </a:p>
        </p:txBody>
      </p:sp>
      <p:sp>
        <p:nvSpPr>
          <p:cNvPr id="18" name="Shape 14"/>
          <p:cNvSpPr/>
          <p:nvPr/>
        </p:nvSpPr>
        <p:spPr>
          <a:xfrm>
            <a:off x="274320" y="2707878"/>
            <a:ext cx="6309360" cy="749808"/>
          </a:xfrm>
          <a:prstGeom prst="roundRect">
            <a:avLst>
              <a:gd name="adj" fmla="val 8537"/>
            </a:avLst>
          </a:prstGeom>
          <a:solidFill>
            <a:srgbClr val="F7FAFF"/>
          </a:solidFill>
          <a:ln w="9525">
            <a:solidFill>
              <a:srgbClr val="D5DDE8"/>
            </a:solidFill>
            <a:prstDash val="solid"/>
          </a:ln>
          <a:effectLst>
            <a:outerShdw blurRad="38100" dist="127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ca-ES" noProof="0" dirty="0"/>
          </a:p>
        </p:txBody>
      </p:sp>
      <p:sp>
        <p:nvSpPr>
          <p:cNvPr id="19" name="Shape 15"/>
          <p:cNvSpPr/>
          <p:nvPr/>
        </p:nvSpPr>
        <p:spPr>
          <a:xfrm>
            <a:off x="365760" y="2790174"/>
            <a:ext cx="1024128" cy="256032"/>
          </a:xfrm>
          <a:prstGeom prst="roundRect">
            <a:avLst>
              <a:gd name="adj" fmla="val 17857"/>
            </a:avLst>
          </a:prstGeom>
          <a:solidFill>
            <a:srgbClr val="1B6EA8"/>
          </a:solidFill>
          <a:ln w="12700">
            <a:solidFill>
              <a:srgbClr val="1B6EA8"/>
            </a:solidFill>
            <a:prstDash val="solid"/>
          </a:ln>
        </p:spPr>
        <p:txBody>
          <a:bodyPr/>
          <a:lstStyle/>
          <a:p>
            <a:pPr algn="ctr"/>
            <a:endParaRPr lang="ca-ES" sz="800" b="1" noProof="0" dirty="0">
              <a:solidFill>
                <a:srgbClr val="FFFFFF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365760" y="2790174"/>
            <a:ext cx="102412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ca-ES" sz="110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9:15 – 10:15</a:t>
            </a:r>
          </a:p>
        </p:txBody>
      </p:sp>
      <p:sp>
        <p:nvSpPr>
          <p:cNvPr id="21" name="Text 17"/>
          <p:cNvSpPr/>
          <p:nvPr/>
        </p:nvSpPr>
        <p:spPr>
          <a:xfrm>
            <a:off x="1482683" y="2771886"/>
            <a:ext cx="4937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ca-ES" sz="1200" b="1" noProof="0" dirty="0">
                <a:solidFill>
                  <a:srgbClr val="1A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HUMAN BEHAVIOUR CHANGE PROJECT. Cap a una nova generació  d’intervencions basades en l’evidència en psicologia clínica de la salut </a:t>
            </a:r>
          </a:p>
          <a:p>
            <a:pPr marL="0" indent="0" algn="l">
              <a:buNone/>
            </a:pPr>
            <a:endParaRPr lang="ca-ES" sz="1200" noProof="0" dirty="0"/>
          </a:p>
        </p:txBody>
      </p:sp>
      <p:sp>
        <p:nvSpPr>
          <p:cNvPr id="22" name="Text 18"/>
          <p:cNvSpPr/>
          <p:nvPr/>
        </p:nvSpPr>
        <p:spPr>
          <a:xfrm>
            <a:off x="1481328" y="3029173"/>
            <a:ext cx="4937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50"/>
              </a:spcAft>
              <a:buNone/>
            </a:pPr>
            <a:endParaRPr lang="ca-ES" sz="1100" noProof="0" dirty="0">
              <a:solidFill>
                <a:srgbClr val="446080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 algn="l">
              <a:spcAft>
                <a:spcPts val="250"/>
              </a:spcAft>
              <a:buNone/>
            </a:pPr>
            <a:r>
              <a:rPr lang="ca-ES" sz="1100" noProof="0" dirty="0">
                <a:solidFill>
                  <a:srgbClr val="446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Sr.  Miquel Ferré  ·  Moderador: Dr. Miguel </a:t>
            </a:r>
            <a:r>
              <a:rPr lang="ca-ES" sz="1100" noProof="0" dirty="0" err="1">
                <a:solidFill>
                  <a:srgbClr val="446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Gárriz</a:t>
            </a:r>
            <a:endParaRPr lang="ca-ES" sz="1100" noProof="0" dirty="0"/>
          </a:p>
        </p:txBody>
      </p:sp>
      <p:sp>
        <p:nvSpPr>
          <p:cNvPr id="23" name="Shape 19"/>
          <p:cNvSpPr/>
          <p:nvPr/>
        </p:nvSpPr>
        <p:spPr>
          <a:xfrm>
            <a:off x="274320" y="3539982"/>
            <a:ext cx="6309360" cy="749808"/>
          </a:xfrm>
          <a:prstGeom prst="roundRect">
            <a:avLst>
              <a:gd name="adj" fmla="val 8537"/>
            </a:avLst>
          </a:prstGeom>
          <a:solidFill>
            <a:srgbClr val="F7FAFF"/>
          </a:solidFill>
          <a:ln w="9525">
            <a:solidFill>
              <a:srgbClr val="D5DDE8"/>
            </a:solidFill>
            <a:prstDash val="solid"/>
          </a:ln>
          <a:effectLst>
            <a:outerShdw blurRad="38100" dist="127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ca-ES" noProof="0" dirty="0"/>
          </a:p>
        </p:txBody>
      </p:sp>
      <p:sp>
        <p:nvSpPr>
          <p:cNvPr id="24" name="Shape 20"/>
          <p:cNvSpPr/>
          <p:nvPr/>
        </p:nvSpPr>
        <p:spPr>
          <a:xfrm>
            <a:off x="365760" y="3622278"/>
            <a:ext cx="1024128" cy="256032"/>
          </a:xfrm>
          <a:prstGeom prst="roundRect">
            <a:avLst>
              <a:gd name="adj" fmla="val 17857"/>
            </a:avLst>
          </a:prstGeom>
          <a:solidFill>
            <a:srgbClr val="365272"/>
          </a:solidFill>
          <a:ln w="12700">
            <a:solidFill>
              <a:srgbClr val="365272"/>
            </a:solidFill>
            <a:prstDash val="solid"/>
          </a:ln>
        </p:spPr>
        <p:txBody>
          <a:bodyPr/>
          <a:lstStyle/>
          <a:p>
            <a:endParaRPr lang="ca-ES" noProof="0" dirty="0"/>
          </a:p>
        </p:txBody>
      </p:sp>
      <p:sp>
        <p:nvSpPr>
          <p:cNvPr id="25" name="Text 21"/>
          <p:cNvSpPr/>
          <p:nvPr/>
        </p:nvSpPr>
        <p:spPr>
          <a:xfrm>
            <a:off x="365760" y="3622278"/>
            <a:ext cx="1024128" cy="256032"/>
          </a:xfrm>
          <a:prstGeom prst="rect">
            <a:avLst/>
          </a:prstGeom>
          <a:solidFill>
            <a:srgbClr val="1B6EA8"/>
          </a:solidFill>
          <a:ln w="12700">
            <a:solidFill>
              <a:srgbClr val="1B6EA8"/>
            </a:solidFill>
            <a:prstDash val="solid"/>
          </a:ln>
        </p:spPr>
        <p:txBody>
          <a:bodyPr/>
          <a:lstStyle/>
          <a:p>
            <a:pPr algn="ctr"/>
            <a:r>
              <a:rPr lang="ca-ES" sz="110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10:15 – 11:15</a:t>
            </a:r>
          </a:p>
        </p:txBody>
      </p:sp>
      <p:sp>
        <p:nvSpPr>
          <p:cNvPr id="26" name="Text 22"/>
          <p:cNvSpPr/>
          <p:nvPr/>
        </p:nvSpPr>
        <p:spPr>
          <a:xfrm>
            <a:off x="1481328" y="3603990"/>
            <a:ext cx="4937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ca-ES" sz="1200" b="1" noProof="0" dirty="0">
                <a:solidFill>
                  <a:srgbClr val="1A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CUIDAR EN TEMPS DE COMPLEXITAT: EL VALOR DE LA PSICOLOGIA CLÍNICA DE LA SATUT</a:t>
            </a:r>
            <a:endParaRPr lang="ca-ES" sz="1200" noProof="0" dirty="0"/>
          </a:p>
        </p:txBody>
      </p:sp>
      <p:sp>
        <p:nvSpPr>
          <p:cNvPr id="27" name="Text 23"/>
          <p:cNvSpPr/>
          <p:nvPr/>
        </p:nvSpPr>
        <p:spPr>
          <a:xfrm>
            <a:off x="1481328" y="4018086"/>
            <a:ext cx="4937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50"/>
              </a:spcAft>
              <a:buNone/>
            </a:pPr>
            <a:r>
              <a:rPr lang="ca-ES" sz="1100" noProof="0" dirty="0">
                <a:solidFill>
                  <a:srgbClr val="446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Dra. Montserrat Esquerda  ·  Moderador: Sr. Bernat Carreras</a:t>
            </a:r>
            <a:endParaRPr lang="ca-ES" sz="1100" noProof="0" dirty="0"/>
          </a:p>
        </p:txBody>
      </p:sp>
      <p:sp>
        <p:nvSpPr>
          <p:cNvPr id="28" name="Shape 24"/>
          <p:cNvSpPr/>
          <p:nvPr/>
        </p:nvSpPr>
        <p:spPr>
          <a:xfrm>
            <a:off x="274320" y="4372086"/>
            <a:ext cx="6309360" cy="438912"/>
          </a:xfrm>
          <a:prstGeom prst="roundRect">
            <a:avLst>
              <a:gd name="adj" fmla="val 14583"/>
            </a:avLst>
          </a:prstGeom>
          <a:solidFill>
            <a:srgbClr val="EEF3F9"/>
          </a:solidFill>
          <a:ln w="9525">
            <a:solidFill>
              <a:srgbClr val="D5DDE8"/>
            </a:solidFill>
            <a:prstDash val="solid"/>
          </a:ln>
          <a:effectLst>
            <a:outerShdw blurRad="38100" dist="127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ca-ES" noProof="0" dirty="0"/>
          </a:p>
        </p:txBody>
      </p:sp>
      <p:sp>
        <p:nvSpPr>
          <p:cNvPr id="29" name="Shape 25"/>
          <p:cNvSpPr/>
          <p:nvPr/>
        </p:nvSpPr>
        <p:spPr>
          <a:xfrm>
            <a:off x="365760" y="4454382"/>
            <a:ext cx="1024128" cy="256032"/>
          </a:xfrm>
          <a:prstGeom prst="roundRect">
            <a:avLst>
              <a:gd name="adj" fmla="val 17857"/>
            </a:avLst>
          </a:prstGeom>
          <a:solidFill>
            <a:srgbClr val="1B6EA8"/>
          </a:solidFill>
          <a:ln w="12700">
            <a:solidFill>
              <a:srgbClr val="1B6EA8"/>
            </a:solidFill>
            <a:prstDash val="solid"/>
          </a:ln>
        </p:spPr>
        <p:txBody>
          <a:bodyPr/>
          <a:lstStyle/>
          <a:p>
            <a:pPr algn="ctr"/>
            <a:endParaRPr lang="ca-ES" sz="800" b="1" noProof="0" dirty="0">
              <a:solidFill>
                <a:srgbClr val="FFFFFF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30" name="Text 26"/>
          <p:cNvSpPr/>
          <p:nvPr/>
        </p:nvSpPr>
        <p:spPr>
          <a:xfrm>
            <a:off x="365760" y="4454382"/>
            <a:ext cx="102412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ca-ES" sz="110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11:15 – 11:45</a:t>
            </a:r>
            <a:endParaRPr lang="ca-ES" sz="1100" noProof="0" dirty="0"/>
          </a:p>
        </p:txBody>
      </p:sp>
      <p:sp>
        <p:nvSpPr>
          <p:cNvPr id="31" name="Text 27"/>
          <p:cNvSpPr/>
          <p:nvPr/>
        </p:nvSpPr>
        <p:spPr>
          <a:xfrm>
            <a:off x="1481328" y="4436094"/>
            <a:ext cx="4937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ca-ES" sz="1200" b="1" noProof="0" dirty="0">
                <a:solidFill>
                  <a:srgbClr val="1A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DESCANS · COFFEE BREAK</a:t>
            </a:r>
            <a:endParaRPr lang="ca-ES" sz="1200" noProof="0" dirty="0"/>
          </a:p>
        </p:txBody>
      </p:sp>
      <p:sp>
        <p:nvSpPr>
          <p:cNvPr id="35" name="Shape 5">
            <a:extLst>
              <a:ext uri="{FF2B5EF4-FFF2-40B4-BE49-F238E27FC236}">
                <a16:creationId xmlns:a16="http://schemas.microsoft.com/office/drawing/2014/main" xmlns="" id="{4EADC406-B00B-1683-4782-14BF8A22B149}"/>
              </a:ext>
            </a:extLst>
          </p:cNvPr>
          <p:cNvSpPr/>
          <p:nvPr/>
        </p:nvSpPr>
        <p:spPr>
          <a:xfrm>
            <a:off x="274320" y="4908259"/>
            <a:ext cx="6309360" cy="1595523"/>
          </a:xfrm>
          <a:prstGeom prst="roundRect">
            <a:avLst>
              <a:gd name="adj" fmla="val 4516"/>
            </a:avLst>
          </a:prstGeom>
          <a:solidFill>
            <a:srgbClr val="EAF4FF"/>
          </a:solidFill>
          <a:ln w="9525">
            <a:solidFill>
              <a:srgbClr val="5CAAD2"/>
            </a:solidFill>
            <a:prstDash val="solid"/>
          </a:ln>
          <a:effectLst>
            <a:outerShdw blurRad="38100" dist="127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ca-ES" noProof="0" dirty="0"/>
          </a:p>
        </p:txBody>
      </p:sp>
      <p:sp>
        <p:nvSpPr>
          <p:cNvPr id="37" name="Shape 10">
            <a:extLst>
              <a:ext uri="{FF2B5EF4-FFF2-40B4-BE49-F238E27FC236}">
                <a16:creationId xmlns:a16="http://schemas.microsoft.com/office/drawing/2014/main" xmlns="" id="{272ED353-F4B5-4E8A-8D3A-3A676DB00956}"/>
              </a:ext>
            </a:extLst>
          </p:cNvPr>
          <p:cNvSpPr/>
          <p:nvPr/>
        </p:nvSpPr>
        <p:spPr>
          <a:xfrm>
            <a:off x="274320" y="6586359"/>
            <a:ext cx="6309360" cy="749808"/>
          </a:xfrm>
          <a:prstGeom prst="roundRect">
            <a:avLst>
              <a:gd name="adj" fmla="val 8537"/>
            </a:avLst>
          </a:prstGeom>
          <a:solidFill>
            <a:srgbClr val="F7FAFF"/>
          </a:solidFill>
          <a:ln w="9525">
            <a:solidFill>
              <a:srgbClr val="D5DDE8"/>
            </a:solidFill>
            <a:prstDash val="solid"/>
          </a:ln>
          <a:effectLst>
            <a:outerShdw blurRad="38100" dist="127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ca-ES" noProof="0" dirty="0"/>
          </a:p>
        </p:txBody>
      </p:sp>
      <p:sp>
        <p:nvSpPr>
          <p:cNvPr id="39" name="Shape 15">
            <a:extLst>
              <a:ext uri="{FF2B5EF4-FFF2-40B4-BE49-F238E27FC236}">
                <a16:creationId xmlns:a16="http://schemas.microsoft.com/office/drawing/2014/main" xmlns="" id="{A543BF9B-155F-2ABF-6FC2-FDCA7A0D0DAE}"/>
              </a:ext>
            </a:extLst>
          </p:cNvPr>
          <p:cNvSpPr/>
          <p:nvPr/>
        </p:nvSpPr>
        <p:spPr>
          <a:xfrm>
            <a:off x="274320" y="7439254"/>
            <a:ext cx="6309360" cy="749808"/>
          </a:xfrm>
          <a:prstGeom prst="roundRect">
            <a:avLst>
              <a:gd name="adj" fmla="val 8537"/>
            </a:avLst>
          </a:prstGeom>
          <a:solidFill>
            <a:srgbClr val="F7FAFF"/>
          </a:solidFill>
          <a:ln w="9525">
            <a:solidFill>
              <a:srgbClr val="D5DDE8"/>
            </a:solidFill>
            <a:prstDash val="solid"/>
          </a:ln>
          <a:effectLst>
            <a:outerShdw blurRad="38100" dist="127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ca-ES" noProof="0" dirty="0"/>
          </a:p>
        </p:txBody>
      </p:sp>
      <p:sp>
        <p:nvSpPr>
          <p:cNvPr id="41" name="Shape 6">
            <a:extLst>
              <a:ext uri="{FF2B5EF4-FFF2-40B4-BE49-F238E27FC236}">
                <a16:creationId xmlns:a16="http://schemas.microsoft.com/office/drawing/2014/main" xmlns="" id="{1A601636-6DE3-6171-E7A0-E9E43D068718}"/>
              </a:ext>
            </a:extLst>
          </p:cNvPr>
          <p:cNvSpPr/>
          <p:nvPr/>
        </p:nvSpPr>
        <p:spPr>
          <a:xfrm>
            <a:off x="365764" y="4990555"/>
            <a:ext cx="1024128" cy="256032"/>
          </a:xfrm>
          <a:prstGeom prst="roundRect">
            <a:avLst>
              <a:gd name="adj" fmla="val 17857"/>
            </a:avLst>
          </a:prstGeom>
          <a:solidFill>
            <a:srgbClr val="1B6EA8"/>
          </a:solidFill>
          <a:ln w="12700">
            <a:solidFill>
              <a:srgbClr val="1B6EA8"/>
            </a:solidFill>
            <a:prstDash val="solid"/>
          </a:ln>
        </p:spPr>
        <p:txBody>
          <a:bodyPr/>
          <a:lstStyle/>
          <a:p>
            <a:pPr algn="ctr"/>
            <a:r>
              <a:rPr lang="ca-ES" sz="110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11:45 – 13:15</a:t>
            </a:r>
            <a:endParaRPr lang="ca-ES" sz="1100" noProof="0" dirty="0"/>
          </a:p>
        </p:txBody>
      </p:sp>
      <p:sp>
        <p:nvSpPr>
          <p:cNvPr id="43" name="Shape 6">
            <a:extLst>
              <a:ext uri="{FF2B5EF4-FFF2-40B4-BE49-F238E27FC236}">
                <a16:creationId xmlns:a16="http://schemas.microsoft.com/office/drawing/2014/main" xmlns="" id="{8FC43821-04D4-375C-196E-0C4575AAA019}"/>
              </a:ext>
            </a:extLst>
          </p:cNvPr>
          <p:cNvSpPr/>
          <p:nvPr/>
        </p:nvSpPr>
        <p:spPr>
          <a:xfrm>
            <a:off x="351904" y="6663119"/>
            <a:ext cx="1024128" cy="256032"/>
          </a:xfrm>
          <a:prstGeom prst="roundRect">
            <a:avLst>
              <a:gd name="adj" fmla="val 17857"/>
            </a:avLst>
          </a:prstGeom>
          <a:solidFill>
            <a:srgbClr val="1B6EA8"/>
          </a:solidFill>
          <a:ln w="12700">
            <a:solidFill>
              <a:srgbClr val="1B6EA8"/>
            </a:solidFill>
            <a:prstDash val="solid"/>
          </a:ln>
        </p:spPr>
        <p:txBody>
          <a:bodyPr/>
          <a:lstStyle/>
          <a:p>
            <a:pPr algn="ctr"/>
            <a:r>
              <a:rPr lang="ca-ES" sz="110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13:30 – 14:30</a:t>
            </a:r>
            <a:endParaRPr lang="ca-ES" sz="1100" noProof="0" dirty="0"/>
          </a:p>
        </p:txBody>
      </p:sp>
      <p:sp>
        <p:nvSpPr>
          <p:cNvPr id="45" name="Shape 6">
            <a:extLst>
              <a:ext uri="{FF2B5EF4-FFF2-40B4-BE49-F238E27FC236}">
                <a16:creationId xmlns:a16="http://schemas.microsoft.com/office/drawing/2014/main" xmlns="" id="{72933785-3472-3C1C-E09F-B3305CF04B3B}"/>
              </a:ext>
            </a:extLst>
          </p:cNvPr>
          <p:cNvSpPr/>
          <p:nvPr/>
        </p:nvSpPr>
        <p:spPr>
          <a:xfrm>
            <a:off x="358832" y="7515171"/>
            <a:ext cx="1024128" cy="256032"/>
          </a:xfrm>
          <a:prstGeom prst="roundRect">
            <a:avLst>
              <a:gd name="adj" fmla="val 17857"/>
            </a:avLst>
          </a:prstGeom>
          <a:solidFill>
            <a:srgbClr val="1B6EA8"/>
          </a:solidFill>
          <a:ln w="12700">
            <a:solidFill>
              <a:srgbClr val="1B6EA8"/>
            </a:solidFill>
            <a:prstDash val="solid"/>
          </a:ln>
        </p:spPr>
        <p:txBody>
          <a:bodyPr/>
          <a:lstStyle/>
          <a:p>
            <a:pPr algn="ctr"/>
            <a:r>
              <a:rPr lang="ca-ES" sz="110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14:30 – 14:45</a:t>
            </a:r>
            <a:endParaRPr lang="ca-ES" sz="1100" noProof="0" dirty="0"/>
          </a:p>
        </p:txBody>
      </p:sp>
      <p:sp>
        <p:nvSpPr>
          <p:cNvPr id="47" name="Text 14">
            <a:extLst>
              <a:ext uri="{FF2B5EF4-FFF2-40B4-BE49-F238E27FC236}">
                <a16:creationId xmlns:a16="http://schemas.microsoft.com/office/drawing/2014/main" xmlns="" id="{3A3E06D0-CEF7-EE3E-8AC0-39A837E39CF3}"/>
              </a:ext>
            </a:extLst>
          </p:cNvPr>
          <p:cNvSpPr/>
          <p:nvPr/>
        </p:nvSpPr>
        <p:spPr>
          <a:xfrm>
            <a:off x="1481328" y="6975403"/>
            <a:ext cx="4937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50"/>
              </a:spcAft>
              <a:buNone/>
            </a:pPr>
            <a:r>
              <a:rPr lang="ca-ES" sz="1100" noProof="0" dirty="0">
                <a:solidFill>
                  <a:srgbClr val="446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Dr. Javier Barbero  ·  Moderadora: Elena Angulo</a:t>
            </a:r>
            <a:endParaRPr lang="ca-ES" sz="1100" noProof="0" dirty="0"/>
          </a:p>
        </p:txBody>
      </p:sp>
      <p:sp>
        <p:nvSpPr>
          <p:cNvPr id="53" name="Text 19">
            <a:extLst>
              <a:ext uri="{FF2B5EF4-FFF2-40B4-BE49-F238E27FC236}">
                <a16:creationId xmlns:a16="http://schemas.microsoft.com/office/drawing/2014/main" xmlns="" id="{E0E91F68-D369-FE0D-FBDA-EECC3D19BAC4}"/>
              </a:ext>
            </a:extLst>
          </p:cNvPr>
          <p:cNvSpPr/>
          <p:nvPr/>
        </p:nvSpPr>
        <p:spPr>
          <a:xfrm>
            <a:off x="1481328" y="7784413"/>
            <a:ext cx="4937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50"/>
              </a:spcAft>
              <a:buNone/>
            </a:pPr>
            <a:r>
              <a:rPr lang="ca-ES" sz="1100" noProof="0" dirty="0">
                <a:solidFill>
                  <a:srgbClr val="446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Dr. Eduard </a:t>
            </a:r>
            <a:r>
              <a:rPr lang="ca-ES" sz="1100" noProof="0" dirty="0" err="1">
                <a:solidFill>
                  <a:srgbClr val="446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Vieta</a:t>
            </a:r>
            <a:r>
              <a:rPr lang="ca-ES" sz="1100" noProof="0" dirty="0">
                <a:solidFill>
                  <a:srgbClr val="446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(Cap de Servei de Psiquiatria i Psicologia d'Adults</a:t>
            </a:r>
            <a:r>
              <a:rPr lang="ca-ES" sz="1100" noProof="0" dirty="0" smtClean="0">
                <a:solidFill>
                  <a:srgbClr val="446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</a:t>
            </a:r>
            <a:endParaRPr lang="ca-ES" sz="750" noProof="0" dirty="0"/>
          </a:p>
        </p:txBody>
      </p:sp>
      <p:sp>
        <p:nvSpPr>
          <p:cNvPr id="55" name="Text 18">
            <a:extLst>
              <a:ext uri="{FF2B5EF4-FFF2-40B4-BE49-F238E27FC236}">
                <a16:creationId xmlns:a16="http://schemas.microsoft.com/office/drawing/2014/main" xmlns="" id="{54CCD072-8492-31A0-EA76-19E6D95C98A4}"/>
              </a:ext>
            </a:extLst>
          </p:cNvPr>
          <p:cNvSpPr/>
          <p:nvPr/>
        </p:nvSpPr>
        <p:spPr>
          <a:xfrm>
            <a:off x="1481328" y="7510186"/>
            <a:ext cx="4937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ca-ES" sz="1200" b="1" noProof="0" dirty="0">
                <a:solidFill>
                  <a:srgbClr val="1A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CLAUSURA</a:t>
            </a:r>
            <a:endParaRPr lang="ca-ES" sz="1200" noProof="0" dirty="0"/>
          </a:p>
        </p:txBody>
      </p:sp>
      <p:sp>
        <p:nvSpPr>
          <p:cNvPr id="57" name="Text 13">
            <a:extLst>
              <a:ext uri="{FF2B5EF4-FFF2-40B4-BE49-F238E27FC236}">
                <a16:creationId xmlns:a16="http://schemas.microsoft.com/office/drawing/2014/main" xmlns="" id="{5C04707C-4FD8-DB1F-02FB-8B7F9205CD52}"/>
              </a:ext>
            </a:extLst>
          </p:cNvPr>
          <p:cNvSpPr/>
          <p:nvPr/>
        </p:nvSpPr>
        <p:spPr>
          <a:xfrm>
            <a:off x="1481328" y="6664229"/>
            <a:ext cx="4937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ca-ES" sz="1200" b="1" noProof="0" dirty="0">
                <a:solidFill>
                  <a:srgbClr val="1A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ACEPTACIÓN DE LA VULNERABILIDAD: ¿DE PROPIOS O EXTRAÑOS?</a:t>
            </a:r>
            <a:endParaRPr lang="ca-ES" sz="1200" noProof="0" dirty="0"/>
          </a:p>
        </p:txBody>
      </p:sp>
      <p:sp>
        <p:nvSpPr>
          <p:cNvPr id="59" name="Text 8">
            <a:extLst>
              <a:ext uri="{FF2B5EF4-FFF2-40B4-BE49-F238E27FC236}">
                <a16:creationId xmlns:a16="http://schemas.microsoft.com/office/drawing/2014/main" xmlns="" id="{3D396A11-F116-BF5B-E930-EF16D2227210}"/>
              </a:ext>
            </a:extLst>
          </p:cNvPr>
          <p:cNvSpPr/>
          <p:nvPr/>
        </p:nvSpPr>
        <p:spPr>
          <a:xfrm>
            <a:off x="1467473" y="4933255"/>
            <a:ext cx="4937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ca-ES" sz="1200" b="1" noProof="0" dirty="0">
                <a:solidFill>
                  <a:srgbClr val="1A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TAULA RODONA: CERVELL, COGNICIÓ I AFRONTAMENT: RESPOSTES PSICOLÒGIQUES AL DOLOR, EL DOL I LA MALALTIA</a:t>
            </a:r>
          </a:p>
          <a:p>
            <a:pPr marL="0" indent="0" algn="l">
              <a:buNone/>
            </a:pPr>
            <a:endParaRPr lang="ca-ES" sz="1200" noProof="0" dirty="0"/>
          </a:p>
        </p:txBody>
      </p:sp>
      <p:sp>
        <p:nvSpPr>
          <p:cNvPr id="61" name="Text 9">
            <a:extLst>
              <a:ext uri="{FF2B5EF4-FFF2-40B4-BE49-F238E27FC236}">
                <a16:creationId xmlns:a16="http://schemas.microsoft.com/office/drawing/2014/main" xmlns="" id="{00FEBCC3-BA96-714A-CE41-F192428322F9}"/>
              </a:ext>
            </a:extLst>
          </p:cNvPr>
          <p:cNvSpPr/>
          <p:nvPr/>
        </p:nvSpPr>
        <p:spPr>
          <a:xfrm>
            <a:off x="1481328" y="5371957"/>
            <a:ext cx="4937760" cy="10149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spcAft>
                <a:spcPts val="250"/>
              </a:spcAft>
            </a:pPr>
            <a:r>
              <a:rPr lang="ca-ES" sz="1100" noProof="0" dirty="0">
                <a:solidFill>
                  <a:srgbClr val="446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 representació del jo en el dolor crònic i la depressió: coneixements derivats de la </a:t>
            </a:r>
            <a:r>
              <a:rPr lang="ca-ES" sz="1100" noProof="0" dirty="0" err="1">
                <a:solidFill>
                  <a:srgbClr val="446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neuroimatge</a:t>
            </a:r>
            <a:r>
              <a:rPr lang="ca-ES" sz="1100" noProof="0" dirty="0">
                <a:solidFill>
                  <a:srgbClr val="446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 cerebral  · Dra. María Suñol</a:t>
            </a:r>
            <a:endParaRPr lang="ca-ES" sz="1100" noProof="0" dirty="0"/>
          </a:p>
          <a:p>
            <a:pPr>
              <a:spcAft>
                <a:spcPts val="250"/>
              </a:spcAft>
            </a:pPr>
            <a:r>
              <a:rPr lang="ca-ES" sz="1100" noProof="0" dirty="0">
                <a:solidFill>
                  <a:srgbClr val="446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Evolució temporal del pensament contrafactual en pèrdues gestacionals primerenques perfils de risc i implicacions clíniques · Sra. Aida Mallorquí</a:t>
            </a:r>
            <a:endParaRPr lang="ca-ES" sz="1100" noProof="0" dirty="0"/>
          </a:p>
          <a:p>
            <a:pPr marL="0" indent="0" algn="l">
              <a:spcAft>
                <a:spcPts val="250"/>
              </a:spcAft>
              <a:buNone/>
            </a:pPr>
            <a:r>
              <a:rPr lang="ca-ES" sz="1100" noProof="0" dirty="0">
                <a:solidFill>
                  <a:srgbClr val="446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Neuropsicologia de l’obesitat · Dra. M. Angeles Jurado</a:t>
            </a:r>
            <a:endParaRPr lang="ca-ES" sz="1100" noProof="0" dirty="0"/>
          </a:p>
          <a:p>
            <a:pPr marL="0" indent="0" algn="l">
              <a:spcAft>
                <a:spcPts val="250"/>
              </a:spcAft>
              <a:buNone/>
            </a:pPr>
            <a:r>
              <a:rPr lang="ca-ES" sz="1100" noProof="0" dirty="0">
                <a:solidFill>
                  <a:srgbClr val="446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Moderadora: Dra. Marta M Sánchez</a:t>
            </a:r>
            <a:endParaRPr lang="ca-ES" sz="1100" noProof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0D1E35">
              <a:alpha val="70000"/>
            </a:srgbClr>
          </a:solidFill>
          <a:ln w="12700">
            <a:solidFill>
              <a:srgbClr val="0D1E35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4" name="Shape 1"/>
          <p:cNvSpPr/>
          <p:nvPr/>
        </p:nvSpPr>
        <p:spPr>
          <a:xfrm>
            <a:off x="365760" y="548640"/>
            <a:ext cx="6126480" cy="8046720"/>
          </a:xfrm>
          <a:prstGeom prst="roundRect">
            <a:avLst>
              <a:gd name="adj" fmla="val 2239"/>
            </a:avLst>
          </a:prstGeom>
          <a:solidFill>
            <a:srgbClr val="FFFFFF"/>
          </a:solidFill>
          <a:ln w="12700">
            <a:solidFill>
              <a:srgbClr val="FFFFFF">
                <a:alpha val="20000"/>
              </a:srgbClr>
            </a:solidFill>
            <a:prstDash val="solid"/>
          </a:ln>
          <a:effectLst>
            <a:outerShdw blurRad="254000" dist="50800" dir="81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720" y="868680"/>
            <a:ext cx="4480560" cy="987552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1828800" y="1993392"/>
            <a:ext cx="3200400" cy="41148"/>
          </a:xfrm>
          <a:prstGeom prst="rect">
            <a:avLst/>
          </a:prstGeom>
          <a:solidFill>
            <a:srgbClr val="85DE76"/>
          </a:solidFill>
          <a:ln w="12700">
            <a:solidFill>
              <a:srgbClr val="85DE76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7" name="Text 3"/>
          <p:cNvSpPr/>
          <p:nvPr/>
        </p:nvSpPr>
        <p:spPr>
          <a:xfrm>
            <a:off x="640080" y="2148840"/>
            <a:ext cx="55778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A2E4A"/>
                </a:solidFill>
                <a:latin typeface="+mj-lt"/>
                <a:ea typeface="Cambria" pitchFamily="34" charset="-122"/>
                <a:cs typeface="Cambria" pitchFamily="34" charset="-120"/>
              </a:rPr>
              <a:t>Connecta't a través</a:t>
            </a:r>
            <a:endParaRPr lang="en-US" sz="1800" dirty="0">
              <a:latin typeface="+mj-lt"/>
            </a:endParaRPr>
          </a:p>
          <a:p>
            <a:pPr marL="0" indent="0" algn="ctr">
              <a:buNone/>
            </a:pPr>
            <a:r>
              <a:rPr lang="en-US" sz="1800" b="1" dirty="0">
                <a:solidFill>
                  <a:srgbClr val="1A2E4A"/>
                </a:solidFill>
                <a:latin typeface="+mj-lt"/>
                <a:ea typeface="Cambria" pitchFamily="34" charset="-122"/>
                <a:cs typeface="Cambria" pitchFamily="34" charset="-120"/>
              </a:rPr>
              <a:t>d'aquest enllaç</a:t>
            </a:r>
            <a:endParaRPr lang="en-US" sz="1800" dirty="0">
              <a:latin typeface="+mj-lt"/>
            </a:endParaRPr>
          </a:p>
        </p:txBody>
      </p:sp>
      <p:sp>
        <p:nvSpPr>
          <p:cNvPr id="8" name="Text 4"/>
          <p:cNvSpPr/>
          <p:nvPr/>
        </p:nvSpPr>
        <p:spPr>
          <a:xfrm>
            <a:off x="640080" y="2971800"/>
            <a:ext cx="5577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5566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Escaneja el QR per accedir al formulari d'inscripció</a:t>
            </a:r>
            <a:endParaRPr lang="en-US" sz="12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3401568"/>
            <a:ext cx="2743200" cy="2743200"/>
          </a:xfrm>
          <a:prstGeom prst="rect">
            <a:avLst/>
          </a:prstGeom>
        </p:spPr>
      </p:pic>
      <p:sp>
        <p:nvSpPr>
          <p:cNvPr id="10" name="Shape 5"/>
          <p:cNvSpPr/>
          <p:nvPr/>
        </p:nvSpPr>
        <p:spPr>
          <a:xfrm>
            <a:off x="640080" y="6309360"/>
            <a:ext cx="5577840" cy="27432"/>
          </a:xfrm>
          <a:prstGeom prst="rect">
            <a:avLst/>
          </a:prstGeom>
          <a:solidFill>
            <a:srgbClr val="D5DDE8"/>
          </a:solidFill>
          <a:ln w="12700">
            <a:solidFill>
              <a:srgbClr val="D5DDE8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11" name="Text 6"/>
          <p:cNvSpPr/>
          <p:nvPr/>
        </p:nvSpPr>
        <p:spPr>
          <a:xfrm>
            <a:off x="640080" y="6446520"/>
            <a:ext cx="55778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150" dirty="0">
                <a:solidFill>
                  <a:srgbClr val="3652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COMITÈ ORGANITZADOR</a:t>
            </a:r>
            <a:endParaRPr lang="en-US" sz="1200" dirty="0"/>
          </a:p>
        </p:txBody>
      </p:sp>
      <p:sp>
        <p:nvSpPr>
          <p:cNvPr id="12" name="Text 7"/>
          <p:cNvSpPr/>
          <p:nvPr/>
        </p:nvSpPr>
        <p:spPr>
          <a:xfrm>
            <a:off x="463734" y="6748272"/>
            <a:ext cx="5924204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spcAft>
                <a:spcPts val="300"/>
              </a:spcAft>
            </a:pPr>
            <a:r>
              <a:rPr lang="en-US" sz="1200" dirty="0">
                <a:solidFill>
                  <a:srgbClr val="3344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Xavier Torres Mata  ·  Ana I. López Lazcano  ·  Bernat Carreras Marcos · Clara López </a:t>
            </a:r>
            <a:r>
              <a:rPr lang="en-US" sz="1200" dirty="0" err="1">
                <a:solidFill>
                  <a:srgbClr val="3344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Solà</a:t>
            </a:r>
            <a:endParaRPr lang="en-US" sz="1200" dirty="0"/>
          </a:p>
          <a:p>
            <a:pPr algn="ctr">
              <a:spcAft>
                <a:spcPts val="300"/>
              </a:spcAft>
            </a:pPr>
            <a:r>
              <a:rPr lang="en-US" sz="1200" dirty="0">
                <a:solidFill>
                  <a:srgbClr val="3344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Núria Pujol Giménez  ·  Miguel </a:t>
            </a:r>
            <a:r>
              <a:rPr lang="en-US" sz="1200" dirty="0" err="1">
                <a:solidFill>
                  <a:srgbClr val="3344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Gárriz</a:t>
            </a:r>
            <a:r>
              <a:rPr lang="en-US" sz="1200" dirty="0">
                <a:solidFill>
                  <a:srgbClr val="3344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Vera  ·  Marta Sánchez Rodríguez ·  Elena Angulo Antúnez</a:t>
            </a:r>
            <a:endParaRPr lang="en-US" sz="120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7479792"/>
            <a:ext cx="2834640" cy="621792"/>
          </a:xfrm>
          <a:prstGeom prst="rect">
            <a:avLst/>
          </a:prstGeom>
        </p:spPr>
      </p:pic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7543800"/>
            <a:ext cx="2468880" cy="457200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365760" y="8321040"/>
            <a:ext cx="6126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00" i="1" dirty="0">
                <a:solidFill>
                  <a:srgbClr val="AABB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Activitat acreditada pel Consell Català de Formació Continuada de les Professions Sanitàries</a:t>
            </a:r>
            <a:endParaRPr lang="en-US" sz="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6528" y="3378450"/>
            <a:ext cx="2836384" cy="276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306</Words>
  <Application>Microsoft Office PowerPoint</Application>
  <PresentationFormat>Presentación en pantalla (4:3)</PresentationFormat>
  <Paragraphs>51</Paragraphs>
  <Slides>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Office Theme</vt:lpstr>
      <vt:lpstr>Diapositiva 1</vt:lpstr>
      <vt:lpstr>Diapositiva 2</vt:lpstr>
      <vt:lpstr>Diapositiva 3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ailopez</cp:lastModifiedBy>
  <cp:revision>40</cp:revision>
  <dcterms:created xsi:type="dcterms:W3CDTF">2026-06-16T17:46:56Z</dcterms:created>
  <dcterms:modified xsi:type="dcterms:W3CDTF">2026-06-26T06:58:43Z</dcterms:modified>
</cp:coreProperties>
</file>